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83" r:id="rId6"/>
    <p:sldId id="271" r:id="rId7"/>
    <p:sldId id="257" r:id="rId8"/>
    <p:sldId id="272" r:id="rId9"/>
    <p:sldId id="269" r:id="rId10"/>
    <p:sldId id="275" r:id="rId11"/>
    <p:sldId id="262" r:id="rId12"/>
    <p:sldId id="276" r:id="rId13"/>
    <p:sldId id="263" r:id="rId14"/>
    <p:sldId id="277" r:id="rId15"/>
    <p:sldId id="270" r:id="rId16"/>
    <p:sldId id="278" r:id="rId17"/>
    <p:sldId id="260" r:id="rId18"/>
    <p:sldId id="279" r:id="rId19"/>
    <p:sldId id="273" r:id="rId20"/>
    <p:sldId id="280" r:id="rId21"/>
    <p:sldId id="261" r:id="rId22"/>
    <p:sldId id="281" r:id="rId23"/>
    <p:sldId id="274" r:id="rId24"/>
    <p:sldId id="282" r:id="rId2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eve Van Severen" initials="LVS" lastIdx="2" clrIdx="0">
    <p:extLst>
      <p:ext uri="{19B8F6BF-5375-455C-9EA6-DF929625EA0E}">
        <p15:presenceInfo xmlns:p15="http://schemas.microsoft.com/office/powerpoint/2012/main" userId="S-1-5-21-2091170726-2250300491-809371454-174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CBE8B-9F76-4283-BAB1-69CB33B07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C4EDBF5-7E87-48A4-B6E4-FE7213043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854AEE-2D2C-425B-A628-096807BFF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4CA179-C6DC-424D-96BE-54FAD1B1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95F239-942E-4D09-B814-54B61ADA4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1583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6AD6E0-8A34-423F-83AD-9AAD72E24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B2D7FA-38C2-45CD-A9CC-EFD454B4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6E06A3-F00A-49E4-9E55-9EFC9FA4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3B46C8-4286-4937-8FB9-954C8771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3E8C64-F216-46B7-B77C-DC316C92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622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B7DF34B-272E-4146-8403-8622BF500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A197B-C019-49DE-9DE0-9EE42B968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DFB70A-2771-46F8-8DD7-2C408B8C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A30668-7469-410C-B4D2-D4A3888DC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78F31C-65D4-4F29-8FA3-1DD7E008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25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FC6EF-0CBF-4DDD-BF7A-E704220CB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5832B0-470A-436D-95E5-B8D93EE87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712835-02E5-446B-A4BD-18399392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7CAD51-EF04-4814-A098-72A77F907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DE3D8E-A3A7-46F4-ABC5-575E084C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5249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515F0-74E9-4B2D-9EF4-C0A18165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01215A-7DB0-4060-AEF7-2E30920D7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290312-743F-4B4D-882A-8A9834CB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7D62CE-D84B-428C-87AE-38D187DDA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B33B99-BA77-4240-AF4E-E25B58A08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830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0B781-5460-42F1-85D0-D84BB58AC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826B6-71D2-416B-BEE4-73DB3211F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C2777E-5FFD-495E-98BD-BC2BADE01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93E050-F52C-4DEC-AD72-B4CF929DA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43E140-DE59-44B5-BBDA-4B1534171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49500C-B27F-4F9E-B9F8-F744A217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027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DCCF0-DBB1-4DD7-AD5C-3E2E2117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3A0816-0991-4AF3-BE10-C74808665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719188-E995-4C67-9A4D-975FAA8DF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5F26E96-C913-49AC-89D0-D8FF763C7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E144AF9-5FFE-44E6-A974-1E9765554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FCB6C2F-CF7F-420A-9F7E-08B981822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EAC5C51-3EB7-49C8-A95C-28AD434A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14CB9E7-F237-4536-A039-BBC868AB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4331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E2FEE-870D-4F91-AE29-0BAAD3839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23AC7-9540-4DB0-85FB-02128844B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62CB374-C436-4E12-AEA4-D7619595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E566787-648D-44EC-9D14-E787266B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853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E6B95E7-8873-430D-899E-BD50E4D48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B80281-18EF-4DC2-96C2-83EC717F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4D5F80-2E2D-4213-9838-00914DE1B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296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7AE4E-F13C-4B3B-B7F7-DE3E5F83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3659A2-8A31-4F1A-B681-29EE43651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97CC8DD-ECB2-4629-A0BE-7D62E41F6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F232649-D31A-4529-8C57-76D9CB5D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80DC41-8CFE-496C-9FFE-7878558E1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14C8E5-76E4-4B6B-80AD-444F6BEF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72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D7C1A4-6FEC-4C00-88F1-D236E241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354138B-B124-42CD-BFE1-909B04425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1A1845-B514-498C-9079-FAE046567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BC7FE4F-01CA-4FD6-B7FC-DBA00C6C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BFDB13-BA26-45C0-B8DC-8231537B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7090537-64AA-47F6-B8E9-ED3F5961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3679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EDE2E09-4EAB-40EA-B857-C493BB65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5D9E57-4963-459E-A6C0-F2DD426B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7C1CF7-A336-42BF-8F52-9A07297FB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22EDE-31F2-40F5-A233-3243C5B837A2}" type="datetimeFigureOut">
              <a:rPr lang="nl-BE" smtClean="0"/>
              <a:t>3/06/2024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315732-EA0A-46E5-9E2D-C8E1C57D2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94D1BD-CF9E-48AF-BFAF-AFC6D9E4F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7AC3C-ABC6-450F-8BC1-3DCDA2B558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104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464CA-A8D7-4ADC-ADA7-AB9D8E755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/>
              <a:t>Lied: Kaatjes avonturen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5FF7DA6-946B-4CB7-AB8A-0C11005FA7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96" y="1744616"/>
            <a:ext cx="4511549" cy="394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715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FD1619-182B-4DB3-8294-6DB8955D0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g, r, a, 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13C2F0-E3F6-47D2-903E-55548F32B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 err="1"/>
              <a:t>Akje</a:t>
            </a:r>
            <a:r>
              <a:rPr lang="nl-BE" dirty="0"/>
              <a:t>, slang, raaf en geit</a:t>
            </a:r>
          </a:p>
          <a:p>
            <a:pPr marL="0" indent="0">
              <a:buNone/>
            </a:pPr>
            <a:r>
              <a:rPr lang="nl-BE" dirty="0"/>
              <a:t>Hielden eens een klankwedstrijd</a:t>
            </a:r>
          </a:p>
          <a:p>
            <a:pPr marL="0" indent="0">
              <a:buNone/>
            </a:pPr>
            <a:r>
              <a:rPr lang="nl-BE" dirty="0"/>
              <a:t>Maar alle klanken bleken even goed</a:t>
            </a:r>
          </a:p>
          <a:p>
            <a:pPr marL="0" indent="0">
              <a:buNone/>
            </a:pPr>
            <a:r>
              <a:rPr lang="nl-BE" dirty="0"/>
              <a:t>En alle letters bleken ook even zoet!</a:t>
            </a:r>
          </a:p>
          <a:p>
            <a:endParaRPr lang="nl-BE" dirty="0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1E7FC77-672F-48C8-817B-F6E8F0A96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6316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7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10013-3A4F-4BC7-A287-4F99B09E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61" y="176169"/>
            <a:ext cx="10791039" cy="504868"/>
          </a:xfrm>
        </p:spPr>
        <p:txBody>
          <a:bodyPr>
            <a:normAutofit fontScale="90000"/>
          </a:bodyPr>
          <a:lstStyle/>
          <a:p>
            <a:r>
              <a:rPr lang="nl-BE" sz="6000" b="1" dirty="0"/>
              <a:t>i - o</a:t>
            </a:r>
            <a:endParaRPr lang="nl-BE" sz="6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9FCE66-D516-45F8-8E24-8FCA7EAB5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3FC3DD2-D0FB-4DBB-B492-E1F9024F6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66" y="681037"/>
            <a:ext cx="8298067" cy="58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058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FDF1B4-D7E3-4615-861D-217964691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Tijdens het tekenen had Kaatje de hik</a:t>
            </a:r>
          </a:p>
          <a:p>
            <a:pPr marL="0" indent="0">
              <a:buNone/>
            </a:pPr>
            <a:r>
              <a:rPr lang="nl-BE" dirty="0"/>
              <a:t>De kam is te groot, de kip is te dik</a:t>
            </a:r>
          </a:p>
          <a:p>
            <a:pPr marL="0" indent="0">
              <a:buNone/>
            </a:pPr>
            <a:r>
              <a:rPr lang="nl-BE" dirty="0"/>
              <a:t>Ze kon er niet mee lachen, ze had zoveel verdriet</a:t>
            </a:r>
          </a:p>
          <a:p>
            <a:pPr marL="0" indent="0">
              <a:buNone/>
            </a:pPr>
            <a:r>
              <a:rPr lang="nl-BE" dirty="0"/>
              <a:t>Maar wij vonden die tekening zo lelijk nog niet.</a:t>
            </a:r>
          </a:p>
          <a:p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932D7D2-F621-497C-893A-5917D3D5B19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6000" b="1" dirty="0"/>
              <a:t>i - o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D6FA22-D314-4474-8623-0EF6B32D8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4342" y="40012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9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10013-3A4F-4BC7-A287-4F99B09E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23"/>
            <a:ext cx="10288398" cy="624776"/>
          </a:xfrm>
        </p:spPr>
        <p:txBody>
          <a:bodyPr>
            <a:normAutofit fontScale="90000"/>
          </a:bodyPr>
          <a:lstStyle/>
          <a:p>
            <a:r>
              <a:rPr lang="nl-BE" sz="6000" b="1" dirty="0" err="1"/>
              <a:t>aa</a:t>
            </a:r>
            <a:r>
              <a:rPr lang="nl-BE" sz="6000" b="1" dirty="0"/>
              <a:t> - ui</a:t>
            </a:r>
            <a:endParaRPr lang="nl-BE" sz="60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10DA941-8786-4F0F-BD20-7F46C383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30" y="998571"/>
            <a:ext cx="8105799" cy="572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08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BDAD80-7DDE-4274-ADF1-25FBE6B66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In een piepklein huisje, daar wonen Lui en </a:t>
            </a:r>
            <a:r>
              <a:rPr lang="nl-BE" dirty="0" err="1"/>
              <a:t>Laa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Kabouter </a:t>
            </a:r>
            <a:r>
              <a:rPr lang="nl-BE" dirty="0" err="1"/>
              <a:t>Laa</a:t>
            </a:r>
            <a:r>
              <a:rPr lang="nl-BE" dirty="0"/>
              <a:t> wil poetsen, hij zingt van tralala</a:t>
            </a:r>
          </a:p>
          <a:p>
            <a:pPr marL="0" indent="0">
              <a:buNone/>
            </a:pPr>
            <a:r>
              <a:rPr lang="nl-BE" dirty="0"/>
              <a:t>Maar Lui die wil niet helpen, want hij slaapt liever uit</a:t>
            </a:r>
          </a:p>
          <a:p>
            <a:pPr marL="0" indent="0">
              <a:buNone/>
            </a:pPr>
            <a:r>
              <a:rPr lang="nl-BE" dirty="0"/>
              <a:t>Verstopt zich in een ton en nu kan hij er niet uit!</a:t>
            </a:r>
          </a:p>
          <a:p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73338E6-AD3A-46C8-A839-A6355EBB448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6000" b="1" dirty="0" err="1"/>
              <a:t>aa</a:t>
            </a:r>
            <a:r>
              <a:rPr lang="nl-BE" sz="6000" b="1" dirty="0"/>
              <a:t> - ui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FD39F4-6809-4FA3-9E13-D9FCAB021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0291" y="35226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0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10013-3A4F-4BC7-A287-4F99B09EB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6000" b="1" dirty="0"/>
              <a:t>k - t</a:t>
            </a:r>
            <a:endParaRPr lang="nl-BE" sz="6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9FCE66-D516-45F8-8E24-8FCA7EAB5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25D375D-8861-44CE-B736-5F6D8A886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5872" r="65967" b="46667"/>
          <a:stretch/>
        </p:blipFill>
        <p:spPr bwMode="auto">
          <a:xfrm>
            <a:off x="5914401" y="1509713"/>
            <a:ext cx="4949342" cy="498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B48844B-66EE-4D9D-9A63-971692A2F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3" t="5559" r="4088" b="47010"/>
          <a:stretch/>
        </p:blipFill>
        <p:spPr bwMode="auto">
          <a:xfrm>
            <a:off x="838200" y="1611165"/>
            <a:ext cx="5076201" cy="488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82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BDAD80-7DDE-4274-ADF1-25FBE6B66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Een zak met letterkoekjes, dat is wat Kaatje kreeg</a:t>
            </a:r>
          </a:p>
          <a:p>
            <a:pPr marL="0" indent="0">
              <a:buNone/>
            </a:pPr>
            <a:r>
              <a:rPr lang="nl-BE" dirty="0"/>
              <a:t>Maar toen ze ervan wou eten, toen was het zakje leeg</a:t>
            </a:r>
          </a:p>
          <a:p>
            <a:pPr marL="0" indent="0">
              <a:buNone/>
            </a:pPr>
            <a:r>
              <a:rPr lang="nl-BE" dirty="0"/>
              <a:t>Wie is de stouterd die de koekjes opat</a:t>
            </a:r>
          </a:p>
          <a:p>
            <a:pPr marL="0" indent="0">
              <a:buNone/>
            </a:pPr>
            <a:r>
              <a:rPr lang="nl-BE" dirty="0"/>
              <a:t>‘ Is Ketje, ’t is Ketje, ‘t is Ketje de kat!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E1E92C1-C5FE-4CCA-A892-2C351C2607F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6000" b="1" dirty="0"/>
              <a:t>k - t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174331-7A71-48B8-A054-83F0E5782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1380" y="3800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6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EE824A7-1513-41C6-B8C1-2DA19D175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0" y="956659"/>
            <a:ext cx="4278473" cy="590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C10013-3A4F-4BC7-A287-4F99B09E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400"/>
            <a:ext cx="10515600" cy="708665"/>
          </a:xfrm>
        </p:spPr>
        <p:txBody>
          <a:bodyPr>
            <a:normAutofit fontScale="90000"/>
          </a:bodyPr>
          <a:lstStyle/>
          <a:p>
            <a:r>
              <a:rPr lang="nl-BE" sz="6000" b="1" dirty="0"/>
              <a:t>v - b</a:t>
            </a:r>
            <a:endParaRPr lang="nl-BE" sz="6000" dirty="0"/>
          </a:p>
        </p:txBody>
      </p:sp>
    </p:spTree>
    <p:extLst>
      <p:ext uri="{BB962C8B-B14F-4D97-AF65-F5344CB8AC3E}">
        <p14:creationId xmlns:p14="http://schemas.microsoft.com/office/powerpoint/2010/main" val="2824106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7FCE7E-C067-4DC8-9432-7AC8C86B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v  - b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C64433-832B-45C9-8613-2E16501EE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Ketje de kat – het was een ongeluk –</a:t>
            </a:r>
          </a:p>
          <a:p>
            <a:pPr marL="0" indent="0">
              <a:buNone/>
            </a:pPr>
            <a:r>
              <a:rPr lang="nl-BE" dirty="0"/>
              <a:t>Speelde met een bal, toen was de vaas stuk</a:t>
            </a:r>
          </a:p>
          <a:p>
            <a:pPr marL="0" indent="0">
              <a:buNone/>
            </a:pPr>
            <a:r>
              <a:rPr lang="nl-BE" dirty="0"/>
              <a:t>En nadat de vaas in vieren brak</a:t>
            </a:r>
          </a:p>
          <a:p>
            <a:pPr marL="0" indent="0">
              <a:buNone/>
            </a:pPr>
            <a:r>
              <a:rPr lang="nl-BE" dirty="0"/>
              <a:t>Stak Kaatje de scherven in de vuilnisbak.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A02B93-5794-4CD2-B2B1-DFE7A3899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4725" y="3442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10013-3A4F-4BC7-A287-4F99B09EB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6000" b="1" dirty="0" err="1"/>
              <a:t>ee</a:t>
            </a:r>
            <a:r>
              <a:rPr lang="nl-BE" sz="6000" b="1" dirty="0"/>
              <a:t> - </a:t>
            </a:r>
            <a:r>
              <a:rPr lang="nl-BE" sz="6000" b="1" dirty="0" err="1"/>
              <a:t>oo</a:t>
            </a:r>
            <a:endParaRPr lang="nl-BE" sz="600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85D6840-CFC9-4EBE-95B5-E83A64EB4AC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7048" t="23867" r="39246" b="9272"/>
          <a:stretch/>
        </p:blipFill>
        <p:spPr bwMode="auto">
          <a:xfrm>
            <a:off x="2263806" y="1509204"/>
            <a:ext cx="7421732" cy="478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0853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72735-D128-480A-A8B5-4B0B1907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‘werkt’ het liedje?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35B07E-B701-469A-B4BF-CCA25E574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De leraar zingt het lied of de kleuters luisteren naar de tekst.</a:t>
            </a:r>
          </a:p>
          <a:p>
            <a:r>
              <a:rPr lang="nl-BE" dirty="0"/>
              <a:t>De kleuters klappen het ritme mee, maar niet met hun handen, maar met hun stem. Ze ‘verklanken’ het ritme. </a:t>
            </a:r>
          </a:p>
          <a:p>
            <a:pPr marL="457200" lvl="1" indent="0">
              <a:buNone/>
            </a:pPr>
            <a:r>
              <a:rPr lang="nl-BE" sz="1800" dirty="0"/>
              <a:t>De kleuters zeggen dus ritmisch </a:t>
            </a:r>
            <a:r>
              <a:rPr lang="nl-BE" sz="1800" dirty="0" err="1"/>
              <a:t>f,f,f,f</a:t>
            </a:r>
            <a:r>
              <a:rPr lang="nl-BE" sz="1800" dirty="0"/>
              <a:t> , </a:t>
            </a:r>
            <a:r>
              <a:rPr lang="nl-BE" sz="1800" dirty="0" err="1"/>
              <a:t>m,m,m,m</a:t>
            </a:r>
            <a:r>
              <a:rPr lang="nl-BE" sz="1800" dirty="0"/>
              <a:t>,  </a:t>
            </a:r>
            <a:r>
              <a:rPr lang="nl-BE" sz="1800" dirty="0" err="1"/>
              <a:t>p,p,p,p</a:t>
            </a:r>
            <a:r>
              <a:rPr lang="nl-BE" sz="1800" dirty="0"/>
              <a:t>, …. (in de maat van vier) mee, terwijl het liedje weerklinkt. </a:t>
            </a:r>
            <a:r>
              <a:rPr lang="nl-BE" sz="2000" dirty="0"/>
              <a:t>Zijn er meerdere klanken, dan zeggen ze de klanken afwisselend: </a:t>
            </a:r>
            <a:r>
              <a:rPr lang="nl-BE" sz="2000" dirty="0" err="1"/>
              <a:t>i,o,i,o</a:t>
            </a:r>
            <a:r>
              <a:rPr lang="nl-BE" sz="2000" dirty="0"/>
              <a:t> … Tijdens de laatste strofe zeggen ze Kaatje, </a:t>
            </a:r>
            <a:r>
              <a:rPr lang="nl-BE" sz="2000" dirty="0" err="1"/>
              <a:t>Kaa-tje</a:t>
            </a:r>
            <a:r>
              <a:rPr lang="nl-BE" sz="2000" dirty="0"/>
              <a:t>, </a:t>
            </a:r>
            <a:r>
              <a:rPr lang="nl-BE" sz="2000" dirty="0" err="1"/>
              <a:t>Kaa-tje</a:t>
            </a:r>
            <a:endParaRPr lang="nl-BE" sz="2000" dirty="0"/>
          </a:p>
          <a:p>
            <a:r>
              <a:rPr lang="nl-BE" dirty="0"/>
              <a:t>Dit klankfragmentje laat horen hoe dit klinkt: </a:t>
            </a:r>
          </a:p>
          <a:p>
            <a:r>
              <a:rPr lang="nl-BE" dirty="0"/>
              <a:t>In deze pp vind je per strofe het liedje terug. Er </a:t>
            </a:r>
            <a:r>
              <a:rPr lang="nl-BE"/>
              <a:t>is ook een </a:t>
            </a:r>
            <a:r>
              <a:rPr lang="nl-BE" dirty="0" err="1"/>
              <a:t>worddocument</a:t>
            </a:r>
            <a:r>
              <a:rPr lang="nl-BE" dirty="0"/>
              <a:t> en een aparte geluidsopname met het hele lied. 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2D2330-52D6-466E-8716-0A2016F04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0115" y="40012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7FCE7E-C067-4DC8-9432-7AC8C86B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err="1"/>
              <a:t>ee</a:t>
            </a:r>
            <a:r>
              <a:rPr lang="nl-BE" b="1" dirty="0"/>
              <a:t> - </a:t>
            </a:r>
            <a:r>
              <a:rPr lang="nl-BE" b="1" dirty="0" err="1"/>
              <a:t>oo</a:t>
            </a:r>
            <a:endParaRPr lang="nl-BE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C64433-832B-45C9-8613-2E16501EE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Ketje de kat heeft een lievelingsbeer</a:t>
            </a:r>
          </a:p>
          <a:p>
            <a:pPr marL="0" indent="0">
              <a:buNone/>
            </a:pPr>
            <a:r>
              <a:rPr lang="nl-BE" dirty="0"/>
              <a:t>Al heeft de beer maar één been meer</a:t>
            </a:r>
          </a:p>
          <a:p>
            <a:pPr marL="0" indent="0">
              <a:buNone/>
            </a:pPr>
            <a:r>
              <a:rPr lang="nl-BE" dirty="0"/>
              <a:t>Een knoop als oog en een rood oor</a:t>
            </a:r>
          </a:p>
          <a:p>
            <a:pPr marL="0" indent="0">
              <a:buNone/>
            </a:pPr>
            <a:r>
              <a:rPr lang="nl-BE" dirty="0"/>
              <a:t>Toch is Ketje heel blij met haar beertje hoor!</a:t>
            </a:r>
          </a:p>
          <a:p>
            <a:endParaRPr lang="nl-BE" dirty="0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EAC9CB-976E-4666-B87C-E634066E6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6565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4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CF611-1009-4165-916A-3BB36B5D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0EB9A9-F83F-4C5B-BAFD-58508006B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17 letters en 17 klanken</a:t>
            </a:r>
          </a:p>
          <a:p>
            <a:pPr marL="0" indent="0">
              <a:buNone/>
            </a:pPr>
            <a:r>
              <a:rPr lang="nl-BE" dirty="0"/>
              <a:t>Kaatje Klank, we willen jou bedanken</a:t>
            </a:r>
          </a:p>
          <a:p>
            <a:pPr marL="0" indent="0">
              <a:buNone/>
            </a:pPr>
            <a:r>
              <a:rPr lang="nl-BE" dirty="0"/>
              <a:t>17 klanken en letters kennen wij</a:t>
            </a:r>
          </a:p>
          <a:p>
            <a:pPr marL="0" indent="0">
              <a:buNone/>
            </a:pPr>
            <a:r>
              <a:rPr lang="nl-BE" dirty="0"/>
              <a:t>Maar er kan altijd nog een klank of letter bij!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A61B9C-9FCF-49FD-AACA-264B2B369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5746" y="3841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7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10013-3A4F-4BC7-A287-4F99B09E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0"/>
            <a:ext cx="10515600" cy="1325563"/>
          </a:xfrm>
        </p:spPr>
        <p:txBody>
          <a:bodyPr>
            <a:normAutofit/>
          </a:bodyPr>
          <a:lstStyle/>
          <a:p>
            <a:r>
              <a:rPr lang="nl-BE" sz="6000" b="1" dirty="0"/>
              <a:t>f</a:t>
            </a:r>
            <a:endParaRPr lang="nl-BE" sz="6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ED32AB8-D02F-4C01-88B6-600E737112C9}"/>
              </a:ext>
            </a:extLst>
          </p:cNvPr>
          <p:cNvPicPr/>
          <p:nvPr/>
        </p:nvPicPr>
        <p:blipFill rotWithShape="1">
          <a:blip r:embed="rId2"/>
          <a:srcRect l="22092" t="19807" r="25532" b="15005"/>
          <a:stretch/>
        </p:blipFill>
        <p:spPr bwMode="auto">
          <a:xfrm>
            <a:off x="1821540" y="893618"/>
            <a:ext cx="9168578" cy="5848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9404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AE164-AC73-49FB-AFBD-A988C936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6000" b="1" dirty="0"/>
              <a:t>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1292F1-E668-4406-ABFC-8998E2330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74" y="195538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Er waren eens een fee en een fietsendief</a:t>
            </a:r>
          </a:p>
          <a:p>
            <a:pPr marL="0" indent="0">
              <a:buNone/>
            </a:pPr>
            <a:r>
              <a:rPr lang="nl-BE" dirty="0"/>
              <a:t>De fee nam haar staf, want ze vond de dief niet lief</a:t>
            </a:r>
          </a:p>
          <a:p>
            <a:pPr marL="0" indent="0">
              <a:buNone/>
            </a:pPr>
            <a:r>
              <a:rPr lang="nl-BE" dirty="0"/>
              <a:t>Een grote witte duif deed </a:t>
            </a:r>
            <a:r>
              <a:rPr lang="nl-BE" dirty="0" err="1"/>
              <a:t>kaka</a:t>
            </a:r>
            <a:r>
              <a:rPr lang="nl-BE" dirty="0"/>
              <a:t> op zijn kop</a:t>
            </a:r>
          </a:p>
          <a:p>
            <a:pPr marL="0" indent="0">
              <a:buNone/>
            </a:pPr>
            <a:r>
              <a:rPr lang="nl-BE" dirty="0"/>
              <a:t>Toen pakten de agenten de stoute dief op!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D656DB-279D-43EC-B35B-3F2799ECE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0248" y="36436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10013-3A4F-4BC7-A287-4F99B09EB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6000" b="1" dirty="0"/>
              <a:t>m</a:t>
            </a:r>
            <a:endParaRPr lang="nl-BE" sz="6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28A4DFF-7BAA-4539-A92A-A83DC5F45B97}"/>
              </a:ext>
            </a:extLst>
          </p:cNvPr>
          <p:cNvPicPr/>
          <p:nvPr/>
        </p:nvPicPr>
        <p:blipFill rotWithShape="1">
          <a:blip r:embed="rId2"/>
          <a:srcRect l="18104" t="19425" r="49865" b="18307"/>
          <a:stretch/>
        </p:blipFill>
        <p:spPr bwMode="auto">
          <a:xfrm>
            <a:off x="1163782" y="1424708"/>
            <a:ext cx="4842163" cy="5230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Tijdelijke aanduiding voor inhoud 4" descr="Afbeelding met kamer, klok&#10;&#10;Automatisch gegenereerde beschrijving">
            <a:extLst>
              <a:ext uri="{FF2B5EF4-FFF2-40B4-BE49-F238E27FC236}">
                <a16:creationId xmlns:a16="http://schemas.microsoft.com/office/drawing/2014/main" id="{2B0A1A49-3289-40BA-9731-A17D1A6E0DE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7"/>
          <a:stretch/>
        </p:blipFill>
        <p:spPr>
          <a:xfrm>
            <a:off x="6754093" y="1424708"/>
            <a:ext cx="4925289" cy="5230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776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AE164-AC73-49FB-AFBD-A988C936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6000" b="1" dirty="0"/>
              <a:t>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1292F1-E668-4406-ABFC-8998E2330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74" y="195538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 err="1"/>
              <a:t>Fer</a:t>
            </a:r>
            <a:r>
              <a:rPr lang="nl-BE" dirty="0"/>
              <a:t> de muis, die kroop in een kanon</a:t>
            </a:r>
          </a:p>
          <a:p>
            <a:pPr marL="0" indent="0">
              <a:buNone/>
            </a:pPr>
            <a:r>
              <a:rPr lang="nl-BE" dirty="0"/>
              <a:t>Omdat hij zo zijn vrienden tonen kon</a:t>
            </a:r>
          </a:p>
          <a:p>
            <a:pPr marL="0" indent="0">
              <a:buNone/>
            </a:pPr>
            <a:r>
              <a:rPr lang="nl-BE" dirty="0"/>
              <a:t>Dat de maan niet gemaakt is van kaas</a:t>
            </a:r>
          </a:p>
          <a:p>
            <a:pPr marL="0" indent="0">
              <a:buNone/>
            </a:pPr>
            <a:r>
              <a:rPr lang="nl-BE" dirty="0"/>
              <a:t>Maar hij vloog tegen een muur en in de boom helaas.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F9C396-8606-476F-B14C-5D52996C2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3950" y="4225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4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10013-3A4F-4BC7-A287-4F99B09E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125"/>
            <a:ext cx="10515600" cy="1325563"/>
          </a:xfrm>
        </p:spPr>
        <p:txBody>
          <a:bodyPr>
            <a:normAutofit/>
          </a:bodyPr>
          <a:lstStyle/>
          <a:p>
            <a:r>
              <a:rPr lang="nl-BE" sz="6000" b="1" dirty="0"/>
              <a:t>p</a:t>
            </a:r>
            <a:endParaRPr lang="nl-BE" sz="6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BA1394-3FF8-4AB7-90AC-237716A8D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79" y="822121"/>
            <a:ext cx="8402442" cy="589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17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FDF1B4-D7E3-4615-861D-217964691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BE" dirty="0"/>
          </a:p>
          <a:p>
            <a:pPr marL="0" indent="0">
              <a:buNone/>
            </a:pPr>
            <a:r>
              <a:rPr lang="nl-BE" dirty="0"/>
              <a:t>Kaatjes aapje viel op zijn kop.</a:t>
            </a:r>
          </a:p>
          <a:p>
            <a:pPr marL="0" indent="0">
              <a:buNone/>
            </a:pPr>
            <a:r>
              <a:rPr lang="nl-BE" dirty="0"/>
              <a:t>Hij stepte te snel, al riep Kaatje nog stop.</a:t>
            </a:r>
          </a:p>
          <a:p>
            <a:pPr marL="0" indent="0">
              <a:buNone/>
            </a:pPr>
            <a:r>
              <a:rPr lang="nl-BE" dirty="0"/>
              <a:t>Hij kreeg een pleister, want hij had wel heel veel pijn.</a:t>
            </a:r>
          </a:p>
          <a:p>
            <a:pPr marL="0" indent="0">
              <a:buNone/>
            </a:pPr>
            <a:r>
              <a:rPr lang="nl-BE" dirty="0"/>
              <a:t>En ook nog een petje, dat vond hij echt fijn!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1C96B32-904D-4231-8DB1-52CC36A88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sz="6000" b="1" dirty="0"/>
              <a:t>p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9EC19B-84B4-4734-9B6B-CDC98C003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8294" y="4143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10013-3A4F-4BC7-A287-4F99B09EB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6000" b="1" dirty="0"/>
              <a:t>G r a s</a:t>
            </a:r>
            <a:endParaRPr lang="nl-BE" sz="6000" dirty="0"/>
          </a:p>
        </p:txBody>
      </p:sp>
      <p:pic>
        <p:nvPicPr>
          <p:cNvPr id="2050" name="Picture 2" descr="Tekstvak">
            <a:extLst>
              <a:ext uri="{FF2B5EF4-FFF2-40B4-BE49-F238E27FC236}">
                <a16:creationId xmlns:a16="http://schemas.microsoft.com/office/drawing/2014/main" id="{52A7697D-21C8-4432-B8CD-76C5D9790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71" y="-12883"/>
            <a:ext cx="12167713" cy="34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kstvak">
            <a:extLst>
              <a:ext uri="{FF2B5EF4-FFF2-40B4-BE49-F238E27FC236}">
                <a16:creationId xmlns:a16="http://schemas.microsoft.com/office/drawing/2014/main" id="{F98BAFCD-3962-4B50-A83F-232B75FC8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85" y="2532353"/>
            <a:ext cx="3073127" cy="34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ekstvak">
            <a:extLst>
              <a:ext uri="{FF2B5EF4-FFF2-40B4-BE49-F238E27FC236}">
                <a16:creationId xmlns:a16="http://schemas.microsoft.com/office/drawing/2014/main" id="{239C3371-C6D7-4B3A-8EDA-5F4B7C45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64" y="2031494"/>
            <a:ext cx="3073127" cy="482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C293F02-D234-452E-8FEA-7C847F8492A1}"/>
              </a:ext>
            </a:extLst>
          </p:cNvPr>
          <p:cNvSpPr txBox="1"/>
          <p:nvPr/>
        </p:nvSpPr>
        <p:spPr>
          <a:xfrm>
            <a:off x="479394" y="506027"/>
            <a:ext cx="2095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b="1" dirty="0"/>
              <a:t>g, r, a, s</a:t>
            </a:r>
            <a:endParaRPr lang="nl-BE" sz="4400" dirty="0"/>
          </a:p>
        </p:txBody>
      </p:sp>
    </p:spTree>
    <p:extLst>
      <p:ext uri="{BB962C8B-B14F-4D97-AF65-F5344CB8AC3E}">
        <p14:creationId xmlns:p14="http://schemas.microsoft.com/office/powerpoint/2010/main" val="332164594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B72E2FFD74D64A8DBC8404942C5952" ma:contentTypeVersion="13" ma:contentTypeDescription="Een nieuw document maken." ma:contentTypeScope="" ma:versionID="71795deed49350a2cc4ff814313897b6">
  <xsd:schema xmlns:xsd="http://www.w3.org/2001/XMLSchema" xmlns:xs="http://www.w3.org/2001/XMLSchema" xmlns:p="http://schemas.microsoft.com/office/2006/metadata/properties" xmlns:ns3="35990937-b0db-4958-8a83-ada4c3386921" xmlns:ns4="e9abdc33-f977-49f9-8fbb-e98f7114db7c" targetNamespace="http://schemas.microsoft.com/office/2006/metadata/properties" ma:root="true" ma:fieldsID="99574c6d2005ebaebf1955e79ef7fb0b" ns3:_="" ns4:_="">
    <xsd:import namespace="35990937-b0db-4958-8a83-ada4c3386921"/>
    <xsd:import namespace="e9abdc33-f977-49f9-8fbb-e98f7114db7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90937-b0db-4958-8a83-ada4c33869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bdc33-f977-49f9-8fbb-e98f7114db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9F87C7-EB9F-4E02-B814-E2A73A43F5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990937-b0db-4958-8a83-ada4c3386921"/>
    <ds:schemaRef ds:uri="e9abdc33-f977-49f9-8fbb-e98f7114db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172CEF-BA64-4B56-8F9B-ED6C94E062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2850D6-708E-428F-BE0A-EBAF198B96D8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e9abdc33-f977-49f9-8fbb-e98f7114db7c"/>
    <ds:schemaRef ds:uri="http://schemas.openxmlformats.org/package/2006/metadata/core-properties"/>
    <ds:schemaRef ds:uri="35990937-b0db-4958-8a83-ada4c338692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577</Words>
  <Application>Microsoft Office PowerPoint</Application>
  <PresentationFormat>Breedbeeld</PresentationFormat>
  <Paragraphs>73</Paragraphs>
  <Slides>21</Slides>
  <Notes>0</Notes>
  <HiddenSlides>2</HiddenSlides>
  <MMClips>11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2" baseType="lpstr">
      <vt:lpstr>Kantoorthema</vt:lpstr>
      <vt:lpstr>Lied: Kaatjes avonturen</vt:lpstr>
      <vt:lpstr>Hoe ‘werkt’ het liedje?</vt:lpstr>
      <vt:lpstr>f</vt:lpstr>
      <vt:lpstr>f</vt:lpstr>
      <vt:lpstr>m</vt:lpstr>
      <vt:lpstr>m</vt:lpstr>
      <vt:lpstr>p</vt:lpstr>
      <vt:lpstr>p</vt:lpstr>
      <vt:lpstr>G r a s</vt:lpstr>
      <vt:lpstr>g, r, a, s</vt:lpstr>
      <vt:lpstr>i - o</vt:lpstr>
      <vt:lpstr>PowerPoint-presentatie</vt:lpstr>
      <vt:lpstr>aa - ui</vt:lpstr>
      <vt:lpstr>PowerPoint-presentatie</vt:lpstr>
      <vt:lpstr>k - t</vt:lpstr>
      <vt:lpstr>PowerPoint-presentatie</vt:lpstr>
      <vt:lpstr>v - b</vt:lpstr>
      <vt:lpstr>v  - b</vt:lpstr>
      <vt:lpstr>ee - oo</vt:lpstr>
      <vt:lpstr>ee - oo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Marlies Algoet</dc:creator>
  <cp:lastModifiedBy>Marlies Algoet</cp:lastModifiedBy>
  <cp:revision>25</cp:revision>
  <dcterms:created xsi:type="dcterms:W3CDTF">2021-04-26T11:45:46Z</dcterms:created>
  <dcterms:modified xsi:type="dcterms:W3CDTF">2024-06-03T10:45:45Z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0x01010028B72E2FFD74D64A8DBC8404942C5952</vt:lpwstr>
  </property>
</Properties>
</file>